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37" autoAdjust="0"/>
  </p:normalViewPr>
  <p:slideViewPr>
    <p:cSldViewPr snapToGrid="0">
      <p:cViewPr varScale="1">
        <p:scale>
          <a:sx n="90" d="100"/>
          <a:sy n="90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3505D-2F63-42C9-9B34-955E11AB3406}" type="datetimeFigureOut">
              <a:rPr lang="es-CL" smtClean="0"/>
              <a:t>15-04-24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F8939-BB48-4658-BB4B-A1E0FF7FFFD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0225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F8939-BB48-4658-BB4B-A1E0FF7FFFDD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4882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F8939-BB48-4658-BB4B-A1E0FF7FFFDD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5611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7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0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4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4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8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9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1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5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8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6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4/15/24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‹Nº›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533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D5C78019-CC24-6F7C-01B0-BB2932B96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978" r="-1" b="-1"/>
          <a:stretch/>
        </p:blipFill>
        <p:spPr>
          <a:xfrm>
            <a:off x="-1526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7BA0130E-D8D0-97DC-B9CD-DAE6DBEE1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s-CL" kern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Modelos avanzados de IA generativa</a:t>
            </a:r>
            <a:endParaRPr lang="es-CL" dirty="0">
              <a:solidFill>
                <a:srgbClr val="FFFFFF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C37195E-43E9-6794-2A95-B385CFB91F14}"/>
              </a:ext>
            </a:extLst>
          </p:cNvPr>
          <p:cNvSpPr txBox="1"/>
          <p:nvPr/>
        </p:nvSpPr>
        <p:spPr>
          <a:xfrm>
            <a:off x="9664094" y="5990137"/>
            <a:ext cx="2411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dirty="0">
                <a:solidFill>
                  <a:schemeClr val="bg1"/>
                </a:solidFill>
              </a:rPr>
              <a:t>Integrantes: Nicole Casanova Y</a:t>
            </a:r>
          </a:p>
          <a:p>
            <a:pPr algn="just"/>
            <a:r>
              <a:rPr lang="es-MX" sz="1400" dirty="0">
                <a:solidFill>
                  <a:schemeClr val="bg1"/>
                </a:solidFill>
              </a:rPr>
              <a:t>                       Hernán Ossa G</a:t>
            </a:r>
          </a:p>
          <a:p>
            <a:pPr algn="just"/>
            <a:r>
              <a:rPr lang="es-MX" sz="1400" dirty="0">
                <a:solidFill>
                  <a:schemeClr val="bg1"/>
                </a:solidFill>
              </a:rPr>
              <a:t>Docente:       Raúl Valdés P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01AD0E-2698-259D-A1B0-DAC723E7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37" y="1766276"/>
            <a:ext cx="3177824" cy="1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8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5AE1B-C52A-E113-893E-874B63B2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Estrategias de protección de propiedad intelectual utilizadas</a:t>
            </a:r>
            <a:endParaRPr lang="es-CL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E4A5B6-17E1-5EDB-567D-9B552561D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989210"/>
            <a:ext cx="10659110" cy="4351338"/>
          </a:xfrm>
        </p:spPr>
        <p:txBody>
          <a:bodyPr/>
          <a:lstStyle/>
          <a:p>
            <a:pPr marL="0" lvl="0" indent="0">
              <a:lnSpc>
                <a:spcPct val="150000"/>
              </a:lnSpc>
              <a:buNone/>
              <a:tabLst>
                <a:tab pos="457200" algn="l"/>
              </a:tabLst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Patentes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NVIDIA debe presentar patentes para proteger sus innovaciones. Esto les otorga derechos exclusivos sobre su tecnología y disuade a otros de copiarla.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ct val="150000"/>
              </a:lnSpc>
              <a:buNone/>
              <a:tabLst>
                <a:tab pos="457200" algn="l"/>
              </a:tabLst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Derechos de Autor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Proteger el software y los algoritmos mediante derechos de autor. Esto cubre el código fuente y las implementaciones específicas.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ct val="150000"/>
              </a:lnSpc>
              <a:buNone/>
              <a:tabLst>
                <a:tab pos="457200" algn="l"/>
              </a:tabLst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Secreto Comercial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Mantener en secreto ciertos aspectos de la tecnología, como algoritmos específicos o detalles de implementación. Esto evita que otros lo reproduzcan.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7467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76561-71C3-60D4-F3A3-25FA1A22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Inversión realizada</a:t>
            </a:r>
            <a:endParaRPr lang="es-CL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2F9CA96-38AD-553D-A6FE-DCBACAD3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3253" y="1825625"/>
            <a:ext cx="67677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7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32D70A3-AF0F-4E72-91EE-08AB1EB87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30B163F-62B1-49F8-B81B-B33A5A2D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233BF1-0ACB-0568-872F-574196A4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50" y="616906"/>
            <a:ext cx="6090575" cy="746371"/>
          </a:xfrm>
        </p:spPr>
        <p:txBody>
          <a:bodyPr anchor="b">
            <a:normAutofit fontScale="90000"/>
          </a:bodyPr>
          <a:lstStyle/>
          <a:p>
            <a:r>
              <a:rPr lang="es-CL" sz="4400" kern="0" dirty="0"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s-CL" sz="4400" kern="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escripción de la empresa</a:t>
            </a:r>
            <a:endParaRPr lang="es-CL" sz="4400" dirty="0"/>
          </a:p>
        </p:txBody>
      </p:sp>
      <p:grpSp>
        <p:nvGrpSpPr>
          <p:cNvPr id="1035" name="Decorative Circles">
            <a:extLst>
              <a:ext uri="{FF2B5EF4-FFF2-40B4-BE49-F238E27FC236}">
                <a16:creationId xmlns:a16="http://schemas.microsoft.com/office/drawing/2014/main" id="{3C5A825D-1FE3-4915-914A-94B173658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0448" y="277783"/>
            <a:ext cx="3859883" cy="6048877"/>
            <a:chOff x="7760448" y="277783"/>
            <a:chExt cx="3859883" cy="6048877"/>
          </a:xfrm>
        </p:grpSpPr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84CC51D3-1682-420B-A194-EE879A85C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36682" y="107340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3D1E48C-BDD8-48B6-9EB7-28E8BF6548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974097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0E16B97A-43D8-430C-80BE-9FE528293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7561EDA2-0072-45CD-8A46-9761F9AB5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DC294019-1CA3-49BC-9BBF-47E273D6E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40653" y="277783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F45B92B5-34DE-498A-B537-F45429CF6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8623" y="524416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FFAF4CB6-A978-49D4-80E1-15AEDCEF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10527" y="602088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1CCE2AE6-6C25-4E6F-B824-587322D8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0819" y="578700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6" name="Oval 4">
            <a:extLst>
              <a:ext uri="{FF2B5EF4-FFF2-40B4-BE49-F238E27FC236}">
                <a16:creationId xmlns:a16="http://schemas.microsoft.com/office/drawing/2014/main" id="{16E9969A-A7E4-473A-AC91-7A95EF7BE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2906784"/>
            <a:ext cx="1915316" cy="19153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Oval 3">
            <a:extLst>
              <a:ext uri="{FF2B5EF4-FFF2-40B4-BE49-F238E27FC236}">
                <a16:creationId xmlns:a16="http://schemas.microsoft.com/office/drawing/2014/main" id="{24E83A37-1CEF-4C8C-A536-BFADD1C2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5364" y="1363277"/>
            <a:ext cx="3298724" cy="32987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Oval 2">
            <a:extLst>
              <a:ext uri="{FF2B5EF4-FFF2-40B4-BE49-F238E27FC236}">
                <a16:creationId xmlns:a16="http://schemas.microsoft.com/office/drawing/2014/main" id="{40F65B50-53C3-4003-B14B-F4F9F20DD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5769" y="0"/>
            <a:ext cx="2166102" cy="1901189"/>
          </a:xfrm>
          <a:custGeom>
            <a:avLst/>
            <a:gdLst>
              <a:gd name="connsiteX0" fmla="*/ 374769 w 2166102"/>
              <a:gd name="connsiteY0" fmla="*/ 0 h 1901189"/>
              <a:gd name="connsiteX1" fmla="*/ 1791334 w 2166102"/>
              <a:gd name="connsiteY1" fmla="*/ 0 h 1901189"/>
              <a:gd name="connsiteX2" fmla="*/ 1848884 w 2166102"/>
              <a:gd name="connsiteY2" fmla="*/ 52305 h 1901189"/>
              <a:gd name="connsiteX3" fmla="*/ 2166102 w 2166102"/>
              <a:gd name="connsiteY3" fmla="*/ 818138 h 1901189"/>
              <a:gd name="connsiteX4" fmla="*/ 1083051 w 2166102"/>
              <a:gd name="connsiteY4" fmla="*/ 1901189 h 1901189"/>
              <a:gd name="connsiteX5" fmla="*/ 0 w 2166102"/>
              <a:gd name="connsiteY5" fmla="*/ 818138 h 1901189"/>
              <a:gd name="connsiteX6" fmla="*/ 317218 w 2166102"/>
              <a:gd name="connsiteY6" fmla="*/ 52305 h 190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6102" h="1901189">
                <a:moveTo>
                  <a:pt x="374769" y="0"/>
                </a:moveTo>
                <a:lnTo>
                  <a:pt x="1791334" y="0"/>
                </a:lnTo>
                <a:lnTo>
                  <a:pt x="1848884" y="52305"/>
                </a:lnTo>
                <a:cubicBezTo>
                  <a:pt x="2044877" y="248299"/>
                  <a:pt x="2166102" y="519062"/>
                  <a:pt x="2166102" y="818138"/>
                </a:cubicBezTo>
                <a:cubicBezTo>
                  <a:pt x="2166102" y="1416291"/>
                  <a:pt x="1681204" y="1901189"/>
                  <a:pt x="1083051" y="1901189"/>
                </a:cubicBezTo>
                <a:cubicBezTo>
                  <a:pt x="484898" y="1901189"/>
                  <a:pt x="0" y="1416291"/>
                  <a:pt x="0" y="818138"/>
                </a:cubicBezTo>
                <a:cubicBezTo>
                  <a:pt x="0" y="519062"/>
                  <a:pt x="121225" y="248299"/>
                  <a:pt x="317218" y="523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9D0BBB-20BC-BABD-6418-30F4C18A9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83" t="12322" r="24137" b="12305"/>
          <a:stretch/>
        </p:blipFill>
        <p:spPr>
          <a:xfrm>
            <a:off x="6977056" y="273272"/>
            <a:ext cx="1327671" cy="102755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9B295F-B7BF-C13A-7568-8FC4F7CB1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323" y="1728118"/>
            <a:ext cx="5579701" cy="4632446"/>
          </a:xfrm>
        </p:spPr>
        <p:txBody>
          <a:bodyPr>
            <a:normAutofit/>
          </a:bodyPr>
          <a:lstStyle/>
          <a:p>
            <a:r>
              <a:rPr lang="es-CL" sz="1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</a:t>
            </a:r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undada en 1993 por Jensen Huang, Chris Malachowsky y Curtis Priem, es una empresa líder en el desarrollo de unidades de procesamiento gráfico (GPU</a:t>
            </a:r>
            <a:r>
              <a:rPr lang="es-MX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r>
              <a:rPr lang="es-CL" sz="1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Portafolio actual de productos de NVIDIA incluye cuatro categorías principales: </a:t>
            </a:r>
          </a:p>
          <a:p>
            <a:pPr marL="0" indent="0">
              <a:buNone/>
            </a:pPr>
            <a:endParaRPr lang="es-CL" sz="1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r>
              <a:rPr lang="es-CL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</a:t>
            </a:r>
            <a:r>
              <a:rPr lang="es-CL" sz="1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uegos de alto rendimiento </a:t>
            </a:r>
            <a:endParaRPr lang="es-CL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2" indent="0">
              <a:buNone/>
            </a:pPr>
            <a:endParaRPr lang="es-CL" sz="1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r>
              <a:rPr lang="es-CL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</a:t>
            </a:r>
            <a:r>
              <a:rPr lang="es-CL" sz="1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oluciones para centros de datos </a:t>
            </a:r>
            <a:endParaRPr lang="es-CL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2" indent="0">
              <a:buNone/>
            </a:pPr>
            <a:endParaRPr lang="es-CL" sz="1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r>
              <a:rPr lang="es-CL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</a:t>
            </a:r>
            <a:r>
              <a:rPr lang="es-CL" sz="1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isualización compleja</a:t>
            </a:r>
          </a:p>
          <a:p>
            <a:pPr lvl="2"/>
            <a:endParaRPr lang="es-CL" sz="1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r>
              <a:rPr lang="es-CL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s-CL" sz="1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inería de criptomonedas</a:t>
            </a:r>
            <a:endParaRPr lang="es-CL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4348E18-8EEF-1BA2-CF1B-8263D17D1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36" y="3439897"/>
            <a:ext cx="1281644" cy="84908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CF6D5CA-CB1D-EB09-300D-F05CC7921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755" y="2678531"/>
            <a:ext cx="2151092" cy="785148"/>
          </a:xfrm>
          <a:prstGeom prst="rect">
            <a:avLst/>
          </a:prstGeom>
        </p:spPr>
      </p:pic>
      <p:sp>
        <p:nvSpPr>
          <p:cNvPr id="1059" name="Oval 1">
            <a:extLst>
              <a:ext uri="{FF2B5EF4-FFF2-40B4-BE49-F238E27FC236}">
                <a16:creationId xmlns:a16="http://schemas.microsoft.com/office/drawing/2014/main" id="{5016930C-E571-4C61-AD2B-111384988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9161" y="4778899"/>
            <a:ext cx="2092839" cy="2079100"/>
          </a:xfrm>
          <a:custGeom>
            <a:avLst/>
            <a:gdLst>
              <a:gd name="connsiteX0" fmla="*/ 1224540 w 2115556"/>
              <a:gd name="connsiteY0" fmla="*/ 0 h 2079100"/>
              <a:gd name="connsiteX1" fmla="*/ 2090421 w 2115556"/>
              <a:gd name="connsiteY1" fmla="*/ 358660 h 2079100"/>
              <a:gd name="connsiteX2" fmla="*/ 2115556 w 2115556"/>
              <a:gd name="connsiteY2" fmla="*/ 386315 h 2079100"/>
              <a:gd name="connsiteX3" fmla="*/ 2115556 w 2115556"/>
              <a:gd name="connsiteY3" fmla="*/ 2062765 h 2079100"/>
              <a:gd name="connsiteX4" fmla="*/ 2100710 w 2115556"/>
              <a:gd name="connsiteY4" fmla="*/ 2079100 h 2079100"/>
              <a:gd name="connsiteX5" fmla="*/ 348370 w 2115556"/>
              <a:gd name="connsiteY5" fmla="*/ 2079100 h 2079100"/>
              <a:gd name="connsiteX6" fmla="*/ 279625 w 2115556"/>
              <a:gd name="connsiteY6" fmla="*/ 2003461 h 2079100"/>
              <a:gd name="connsiteX7" fmla="*/ 0 w 2115556"/>
              <a:gd name="connsiteY7" fmla="*/ 1224540 h 2079100"/>
              <a:gd name="connsiteX8" fmla="*/ 1224540 w 2115556"/>
              <a:gd name="connsiteY8" fmla="*/ 0 h 20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5556" h="2079100">
                <a:moveTo>
                  <a:pt x="1224540" y="0"/>
                </a:moveTo>
                <a:cubicBezTo>
                  <a:pt x="1562687" y="0"/>
                  <a:pt x="1868823" y="137062"/>
                  <a:pt x="2090421" y="358660"/>
                </a:cubicBezTo>
                <a:lnTo>
                  <a:pt x="2115556" y="386315"/>
                </a:lnTo>
                <a:lnTo>
                  <a:pt x="2115556" y="2062765"/>
                </a:lnTo>
                <a:lnTo>
                  <a:pt x="2100710" y="2079100"/>
                </a:lnTo>
                <a:lnTo>
                  <a:pt x="348370" y="2079100"/>
                </a:lnTo>
                <a:lnTo>
                  <a:pt x="279625" y="2003461"/>
                </a:lnTo>
                <a:cubicBezTo>
                  <a:pt x="104938" y="1791789"/>
                  <a:pt x="0" y="1520419"/>
                  <a:pt x="0" y="1224540"/>
                </a:cubicBezTo>
                <a:cubicBezTo>
                  <a:pt x="0" y="548245"/>
                  <a:pt x="548245" y="0"/>
                  <a:pt x="12245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 descr="NVIDIA logo and their history | LogoMyWay">
            <a:extLst>
              <a:ext uri="{FF2B5EF4-FFF2-40B4-BE49-F238E27FC236}">
                <a16:creationId xmlns:a16="http://schemas.microsoft.com/office/drawing/2014/main" id="{FACBB053-2157-06F6-7862-2470B6C01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6714" y="5593945"/>
            <a:ext cx="1825286" cy="76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38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DE573-E57A-E4C8-3899-0DAD98D48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483" y="365125"/>
            <a:ext cx="10801867" cy="1326090"/>
          </a:xfrm>
        </p:spPr>
        <p:txBody>
          <a:bodyPr>
            <a:normAutofit/>
          </a:bodyPr>
          <a:lstStyle/>
          <a:p>
            <a:r>
              <a:rPr lang="es-MX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Iniciativa</a:t>
            </a:r>
            <a:r>
              <a:rPr lang="es-MX" sz="4000" dirty="0"/>
              <a:t> R&amp;D seleccionada</a:t>
            </a:r>
            <a:endParaRPr lang="es-CL" sz="4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FA8D0B-EB75-E93C-B66C-14417CE4E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Nvidia y Adobe  han colaborado para desarrollar</a:t>
            </a:r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una nueva generación de modelos avanzados de IA generativa.</a:t>
            </a:r>
          </a:p>
          <a:p>
            <a:endParaRPr lang="es-CL" sz="14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idea es integrarlo a: </a:t>
            </a:r>
          </a:p>
          <a:p>
            <a:endParaRPr lang="es-CL" sz="1400" kern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>
              <a:lnSpc>
                <a:spcPct val="150000"/>
              </a:lnSpc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Adobe Creative Cloud</a:t>
            </a:r>
            <a:endParaRPr lang="es-CL" sz="1400" b="1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>
              <a:lnSpc>
                <a:spcPct val="150000"/>
              </a:lnSpc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Adobe Photoshop</a:t>
            </a:r>
            <a:endParaRPr lang="es-CL" sz="1400" b="1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>
              <a:lnSpc>
                <a:spcPct val="150000"/>
              </a:lnSpc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Adobe </a:t>
            </a:r>
            <a:r>
              <a:rPr lang="es-CL" sz="1400" b="1" kern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Premiere</a:t>
            </a: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</a:t>
            </a:r>
            <a:endParaRPr lang="es-CL" sz="1400" b="1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>
              <a:lnSpc>
                <a:spcPct val="150000"/>
              </a:lnSpc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Adobe After </a:t>
            </a:r>
            <a:r>
              <a:rPr lang="es-CL" sz="1400" b="1" kern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Effects</a:t>
            </a:r>
            <a:endParaRPr lang="es-CL" sz="1400" b="1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>
              <a:lnSpc>
                <a:spcPct val="150000"/>
              </a:lnSpc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NVIDIA Picasso</a:t>
            </a:r>
            <a:endParaRPr lang="es-CL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52" name="Picture 4" descr="Adobe y NVIDIA se asocian para liberar el poder de la IA generativa en la  creatividad - Noticias AI">
            <a:extLst>
              <a:ext uri="{FF2B5EF4-FFF2-40B4-BE49-F238E27FC236}">
                <a16:creationId xmlns:a16="http://schemas.microsoft.com/office/drawing/2014/main" id="{05093711-0E52-5F4E-CAB9-81F7A2DF5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591" y="2855775"/>
            <a:ext cx="5527283" cy="310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16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889169-379D-4FD8-915F-A11C1EC5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15B73D-D047-4FE7-9B7F-1C897694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345F55-2665-49E1-D9CE-70C6B3F3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51" y="715363"/>
            <a:ext cx="8208241" cy="662899"/>
          </a:xfrm>
        </p:spPr>
        <p:txBody>
          <a:bodyPr anchor="b">
            <a:normAutofit fontScale="90000"/>
          </a:bodyPr>
          <a:lstStyle/>
          <a:p>
            <a:r>
              <a:rPr lang="es-MX" sz="4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Industria y y contexto histórico que llevo a la iniciativa seleccionada</a:t>
            </a:r>
            <a:endParaRPr lang="es-CL" sz="4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4" name="decorative circles">
            <a:extLst>
              <a:ext uri="{FF2B5EF4-FFF2-40B4-BE49-F238E27FC236}">
                <a16:creationId xmlns:a16="http://schemas.microsoft.com/office/drawing/2014/main" id="{D25992B3-326F-4D73-95CD-6F59E814C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93625" y="927887"/>
            <a:ext cx="3205279" cy="2727847"/>
            <a:chOff x="7893625" y="927887"/>
            <a:chExt cx="3205279" cy="272784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FEA64E-D98F-4C1C-B7BC-3AD23816D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93625" y="3428999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5EC959F-E421-470F-BD07-E31C685A4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5295" y="2842228"/>
              <a:ext cx="466441" cy="466441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29517A-D10E-4DC3-A81A-03A0A97E9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35619" y="296208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DEF73F-0189-4B17-B271-10BEC471B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927887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4C9235-7157-48A1-9283-66FAAE5F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1870595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F76350F-FBF0-4328-AA60-4990DACCDB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7963" y="256085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1">
            <a:extLst>
              <a:ext uri="{FF2B5EF4-FFF2-40B4-BE49-F238E27FC236}">
                <a16:creationId xmlns:a16="http://schemas.microsoft.com/office/drawing/2014/main" id="{6859B3BF-E9F2-4912-A417-7D3FD77BE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2678" y="1"/>
            <a:ext cx="2661680" cy="2424023"/>
          </a:xfrm>
          <a:custGeom>
            <a:avLst/>
            <a:gdLst>
              <a:gd name="connsiteX0" fmla="*/ 572886 w 2661680"/>
              <a:gd name="connsiteY0" fmla="*/ 0 h 2424023"/>
              <a:gd name="connsiteX1" fmla="*/ 2088794 w 2661680"/>
              <a:gd name="connsiteY1" fmla="*/ 0 h 2424023"/>
              <a:gd name="connsiteX2" fmla="*/ 2177378 w 2661680"/>
              <a:gd name="connsiteY2" fmla="*/ 66242 h 2424023"/>
              <a:gd name="connsiteX3" fmla="*/ 2661680 w 2661680"/>
              <a:gd name="connsiteY3" fmla="*/ 1093183 h 2424023"/>
              <a:gd name="connsiteX4" fmla="*/ 1330840 w 2661680"/>
              <a:gd name="connsiteY4" fmla="*/ 2424023 h 2424023"/>
              <a:gd name="connsiteX5" fmla="*/ 0 w 2661680"/>
              <a:gd name="connsiteY5" fmla="*/ 1093183 h 2424023"/>
              <a:gd name="connsiteX6" fmla="*/ 484302 w 2661680"/>
              <a:gd name="connsiteY6" fmla="*/ 66242 h 242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1680" h="2424023">
                <a:moveTo>
                  <a:pt x="572886" y="0"/>
                </a:moveTo>
                <a:lnTo>
                  <a:pt x="2088794" y="0"/>
                </a:lnTo>
                <a:lnTo>
                  <a:pt x="2177378" y="66242"/>
                </a:lnTo>
                <a:cubicBezTo>
                  <a:pt x="2473153" y="310338"/>
                  <a:pt x="2661680" y="679744"/>
                  <a:pt x="2661680" y="1093183"/>
                </a:cubicBezTo>
                <a:cubicBezTo>
                  <a:pt x="2661680" y="1828186"/>
                  <a:pt x="2065843" y="2424023"/>
                  <a:pt x="1330840" y="2424023"/>
                </a:cubicBezTo>
                <a:cubicBezTo>
                  <a:pt x="595837" y="2424023"/>
                  <a:pt x="0" y="1828186"/>
                  <a:pt x="0" y="1093183"/>
                </a:cubicBezTo>
                <a:cubicBezTo>
                  <a:pt x="0" y="679744"/>
                  <a:pt x="188527" y="310338"/>
                  <a:pt x="484302" y="6624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93890BA-3DA0-4FE5-95C0-FB4DD439A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7280" y="16389"/>
            <a:ext cx="2407635" cy="240763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B6C5D7A-F5E9-44AE-9B0E-DA0C97AD7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31" t="18963" r="52721" b="17441"/>
          <a:stretch/>
        </p:blipFill>
        <p:spPr>
          <a:xfrm>
            <a:off x="10854666" y="0"/>
            <a:ext cx="1334286" cy="296208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C65227-B8A3-6CC3-2473-FFDCD15A7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851" y="1488715"/>
            <a:ext cx="7134498" cy="4107302"/>
          </a:xfrm>
        </p:spPr>
        <p:txBody>
          <a:bodyPr anchor="t">
            <a:normAutofit/>
          </a:bodyPr>
          <a:lstStyle/>
          <a:p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Nvidia se ubica en diversas sub sectores del sector tecnológico:</a:t>
            </a:r>
          </a:p>
          <a:p>
            <a:endParaRPr lang="es-MX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NVIDIA es líder mundial en hardware y software de inteligencia artificial.</a:t>
            </a:r>
          </a:p>
          <a:p>
            <a:pPr marL="914400" lvl="2" indent="0">
              <a:buNone/>
            </a:pPr>
            <a:endParaRPr lang="es-MX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Las GPU de Nvidia se utilizan para computación en la nube y supercomputadoras.</a:t>
            </a:r>
          </a:p>
          <a:p>
            <a:pPr marL="914400" lvl="2" indent="0">
              <a:buNone/>
            </a:pPr>
            <a:endParaRPr lang="es-MX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Diseña unidades de procesamiento de gráficos (GPU), interfaz de programación de aplicaciones (API) para ciencia de datos y computación de alto rendimiento.</a:t>
            </a:r>
          </a:p>
          <a:p>
            <a:pPr marL="914400" lvl="2" indent="0">
              <a:buNone/>
            </a:pPr>
            <a:endParaRPr lang="es-MX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Produce procesadores móviles </a:t>
            </a:r>
            <a:r>
              <a:rPr lang="es-MX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Tegra</a:t>
            </a:r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smartphones y tabletas, así como sistemas de navegación y entretenimiento para vehículos.</a:t>
            </a:r>
          </a:p>
          <a:p>
            <a:pPr marL="914400" lvl="2" indent="0">
              <a:buNone/>
            </a:pPr>
            <a:endParaRPr lang="es-MX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 expandido su presencia en la industria de los videojuegos con sus consolas de juegos portátiles </a:t>
            </a:r>
            <a:r>
              <a:rPr lang="es-MX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Shield</a:t>
            </a:r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Portable, </a:t>
            </a:r>
            <a:r>
              <a:rPr lang="es-MX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Shield</a:t>
            </a:r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Tablet y </a:t>
            </a:r>
            <a:r>
              <a:rPr lang="es-MX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Shield</a:t>
            </a:r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TV y su servicio de videojuegos en la nube GeForce </a:t>
            </a:r>
            <a:r>
              <a:rPr lang="es-MX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Now</a:t>
            </a:r>
            <a:endParaRPr lang="es-CL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921A08-3B8E-BF90-6BDF-DC690843D5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76" r="18518" b="-1"/>
          <a:stretch/>
        </p:blipFill>
        <p:spPr>
          <a:xfrm>
            <a:off x="8137628" y="2865926"/>
            <a:ext cx="4054372" cy="3992074"/>
          </a:xfrm>
          <a:custGeom>
            <a:avLst/>
            <a:gdLst/>
            <a:ahLst/>
            <a:cxnLst/>
            <a:rect l="l" t="t" r="r" b="b"/>
            <a:pathLst>
              <a:path w="4012858" h="3951198">
                <a:moveTo>
                  <a:pt x="2361523" y="0"/>
                </a:moveTo>
                <a:cubicBezTo>
                  <a:pt x="2932125" y="0"/>
                  <a:pt x="3455460" y="202372"/>
                  <a:pt x="3863671" y="539257"/>
                </a:cubicBezTo>
                <a:lnTo>
                  <a:pt x="4012858" y="674848"/>
                </a:lnTo>
                <a:lnTo>
                  <a:pt x="4012858" y="3951198"/>
                </a:lnTo>
                <a:lnTo>
                  <a:pt x="618807" y="3951198"/>
                </a:lnTo>
                <a:lnTo>
                  <a:pt x="539257" y="3863671"/>
                </a:lnTo>
                <a:cubicBezTo>
                  <a:pt x="202372" y="3455461"/>
                  <a:pt x="0" y="2932125"/>
                  <a:pt x="0" y="2361523"/>
                </a:cubicBezTo>
                <a:cubicBezTo>
                  <a:pt x="0" y="1057290"/>
                  <a:pt x="1057290" y="0"/>
                  <a:pt x="23615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531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D7F95-B7F9-1FF8-61C1-D263B794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Contexto Histórico</a:t>
            </a:r>
            <a:endParaRPr lang="es-CL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372A195B-C628-7B65-15EE-C272319A4E64}"/>
              </a:ext>
            </a:extLst>
          </p:cNvPr>
          <p:cNvCxnSpPr/>
          <p:nvPr/>
        </p:nvCxnSpPr>
        <p:spPr>
          <a:xfrm>
            <a:off x="473279" y="3429000"/>
            <a:ext cx="11245442" cy="0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91C46F4-B2AC-51B2-34F4-0A33D92876B6}"/>
              </a:ext>
            </a:extLst>
          </p:cNvPr>
          <p:cNvCxnSpPr/>
          <p:nvPr/>
        </p:nvCxnSpPr>
        <p:spPr>
          <a:xfrm>
            <a:off x="473279" y="3066640"/>
            <a:ext cx="0" cy="50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449B3686-A9FB-F703-55DD-A4D646F2584C}"/>
              </a:ext>
            </a:extLst>
          </p:cNvPr>
          <p:cNvSpPr txBox="1"/>
          <p:nvPr/>
        </p:nvSpPr>
        <p:spPr>
          <a:xfrm>
            <a:off x="158262" y="2751992"/>
            <a:ext cx="71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1993</a:t>
            </a:r>
            <a:endParaRPr lang="es-C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FFDC50D-3A52-2318-FDAF-F9F1B1811566}"/>
              </a:ext>
            </a:extLst>
          </p:cNvPr>
          <p:cNvSpPr txBox="1"/>
          <p:nvPr/>
        </p:nvSpPr>
        <p:spPr>
          <a:xfrm>
            <a:off x="65942" y="3540154"/>
            <a:ext cx="98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Origen</a:t>
            </a:r>
            <a:endParaRPr lang="es-CL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31D5046-A91B-F8E5-FA41-8DE305C52F87}"/>
              </a:ext>
            </a:extLst>
          </p:cNvPr>
          <p:cNvCxnSpPr/>
          <p:nvPr/>
        </p:nvCxnSpPr>
        <p:spPr>
          <a:xfrm>
            <a:off x="3167469" y="3078535"/>
            <a:ext cx="0" cy="50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F6FEE4D-1092-03E7-519E-CA4BC83B79D1}"/>
              </a:ext>
            </a:extLst>
          </p:cNvPr>
          <p:cNvCxnSpPr/>
          <p:nvPr/>
        </p:nvCxnSpPr>
        <p:spPr>
          <a:xfrm>
            <a:off x="5649533" y="3134659"/>
            <a:ext cx="0" cy="50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086A7C8-0120-1E5B-5361-AB2B423A410C}"/>
              </a:ext>
            </a:extLst>
          </p:cNvPr>
          <p:cNvCxnSpPr/>
          <p:nvPr/>
        </p:nvCxnSpPr>
        <p:spPr>
          <a:xfrm>
            <a:off x="8376860" y="3057848"/>
            <a:ext cx="0" cy="50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7C07764-D50F-C2BD-B33D-75EFC776123E}"/>
              </a:ext>
            </a:extLst>
          </p:cNvPr>
          <p:cNvCxnSpPr/>
          <p:nvPr/>
        </p:nvCxnSpPr>
        <p:spPr>
          <a:xfrm>
            <a:off x="11202825" y="3050736"/>
            <a:ext cx="0" cy="50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66F1EC-087C-6F61-A20A-D70D2FCE76DE}"/>
              </a:ext>
            </a:extLst>
          </p:cNvPr>
          <p:cNvSpPr txBox="1"/>
          <p:nvPr/>
        </p:nvSpPr>
        <p:spPr>
          <a:xfrm>
            <a:off x="2845818" y="2779791"/>
            <a:ext cx="71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1999</a:t>
            </a:r>
            <a:endParaRPr lang="es-CL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21E0F1-08EB-C472-255F-E11C579A0189}"/>
              </a:ext>
            </a:extLst>
          </p:cNvPr>
          <p:cNvSpPr txBox="1"/>
          <p:nvPr/>
        </p:nvSpPr>
        <p:spPr>
          <a:xfrm>
            <a:off x="5314030" y="2805446"/>
            <a:ext cx="71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2012</a:t>
            </a:r>
            <a:endParaRPr lang="es-C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3452274-02B8-59C1-939B-3E5438AF857E}"/>
              </a:ext>
            </a:extLst>
          </p:cNvPr>
          <p:cNvSpPr txBox="1"/>
          <p:nvPr/>
        </p:nvSpPr>
        <p:spPr>
          <a:xfrm>
            <a:off x="8056942" y="2779791"/>
            <a:ext cx="71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2018</a:t>
            </a:r>
            <a:endParaRPr lang="es-CL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4DD858F-B8E0-703C-CE42-D2252612580A}"/>
              </a:ext>
            </a:extLst>
          </p:cNvPr>
          <p:cNvSpPr txBox="1"/>
          <p:nvPr/>
        </p:nvSpPr>
        <p:spPr>
          <a:xfrm>
            <a:off x="10883440" y="2766603"/>
            <a:ext cx="71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2022</a:t>
            </a:r>
            <a:endParaRPr lang="es-CL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DF553AE-E4D8-4599-6484-B6DD39F12BC7}"/>
              </a:ext>
            </a:extLst>
          </p:cNvPr>
          <p:cNvSpPr txBox="1"/>
          <p:nvPr/>
        </p:nvSpPr>
        <p:spPr>
          <a:xfrm>
            <a:off x="2374680" y="3528122"/>
            <a:ext cx="1574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/>
              <a:t>GPU</a:t>
            </a:r>
            <a:endParaRPr lang="es-CL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F8EC27E-23B1-ECAD-B444-A72A1D80C483}"/>
              </a:ext>
            </a:extLst>
          </p:cNvPr>
          <p:cNvSpPr txBox="1"/>
          <p:nvPr/>
        </p:nvSpPr>
        <p:spPr>
          <a:xfrm>
            <a:off x="5014919" y="3521961"/>
            <a:ext cx="1329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/>
              <a:t>AlexNet</a:t>
            </a:r>
            <a:r>
              <a:rPr lang="es-CL" dirty="0"/>
              <a:t> (IA)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0FA3382-F4B5-42B4-A8B8-9FE544BF61FF}"/>
              </a:ext>
            </a:extLst>
          </p:cNvPr>
          <p:cNvSpPr txBox="1"/>
          <p:nvPr/>
        </p:nvSpPr>
        <p:spPr>
          <a:xfrm>
            <a:off x="8093513" y="3491117"/>
            <a:ext cx="566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RTX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45A86C8-3C55-5E61-80C2-83C69CA4E93E}"/>
              </a:ext>
            </a:extLst>
          </p:cNvPr>
          <p:cNvSpPr txBox="1"/>
          <p:nvPr/>
        </p:nvSpPr>
        <p:spPr>
          <a:xfrm>
            <a:off x="10605283" y="3496014"/>
            <a:ext cx="1195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NVIDIA</a:t>
            </a:r>
          </a:p>
          <a:p>
            <a:r>
              <a:rPr lang="es-CL" dirty="0" err="1"/>
              <a:t>Omniverse</a:t>
            </a:r>
            <a:endParaRPr lang="es-CL" dirty="0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6F6F1324-54E1-95E4-1C8C-D8E6DA8C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20" y="3937285"/>
            <a:ext cx="1186595" cy="1186595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057A92D3-E76B-21D8-968A-09C1DE469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77" y="3937285"/>
            <a:ext cx="1186595" cy="1186595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2A0E94EB-1DA9-B390-2C2A-A1CE63EE7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822" y="3989829"/>
            <a:ext cx="2051059" cy="749537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936235D4-28C1-76C5-6814-4BC4E07C5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959" y="4219561"/>
            <a:ext cx="1998041" cy="1123898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5722DB63-96A3-F4AB-A801-83D643541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8" y="3909486"/>
            <a:ext cx="1124234" cy="12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0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7D62F-9DC1-7CE1-E17E-4082A685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40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</a:t>
            </a:r>
            <a:r>
              <a:rPr lang="es-CL" sz="40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bjetivos de la iniciativa de I+D</a:t>
            </a:r>
            <a:endParaRPr lang="es-CL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701D98-FCF0-8FE0-B3D9-D88E5AC8D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Abordar desafíos clave y aprovechar oportunidades en el campo de la inteligencia artificial generativa.</a:t>
            </a:r>
          </a:p>
          <a:p>
            <a:endParaRPr lang="es-CL" sz="14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s-CL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E155B8D-A203-A671-BA80-7BCC56B71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300346"/>
              </p:ext>
            </p:extLst>
          </p:nvPr>
        </p:nvGraphicFramePr>
        <p:xfrm>
          <a:off x="1388427" y="2335147"/>
          <a:ext cx="9415146" cy="4380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191">
                  <a:extLst>
                    <a:ext uri="{9D8B030D-6E8A-4147-A177-3AD203B41FA5}">
                      <a16:colId xmlns:a16="http://schemas.microsoft.com/office/drawing/2014/main" val="4019197122"/>
                    </a:ext>
                  </a:extLst>
                </a:gridCol>
                <a:gridCol w="1569191">
                  <a:extLst>
                    <a:ext uri="{9D8B030D-6E8A-4147-A177-3AD203B41FA5}">
                      <a16:colId xmlns:a16="http://schemas.microsoft.com/office/drawing/2014/main" val="3448633452"/>
                    </a:ext>
                  </a:extLst>
                </a:gridCol>
                <a:gridCol w="1569191">
                  <a:extLst>
                    <a:ext uri="{9D8B030D-6E8A-4147-A177-3AD203B41FA5}">
                      <a16:colId xmlns:a16="http://schemas.microsoft.com/office/drawing/2014/main" val="1368207957"/>
                    </a:ext>
                  </a:extLst>
                </a:gridCol>
                <a:gridCol w="1569191">
                  <a:extLst>
                    <a:ext uri="{9D8B030D-6E8A-4147-A177-3AD203B41FA5}">
                      <a16:colId xmlns:a16="http://schemas.microsoft.com/office/drawing/2014/main" val="2218907994"/>
                    </a:ext>
                  </a:extLst>
                </a:gridCol>
                <a:gridCol w="1569191">
                  <a:extLst>
                    <a:ext uri="{9D8B030D-6E8A-4147-A177-3AD203B41FA5}">
                      <a16:colId xmlns:a16="http://schemas.microsoft.com/office/drawing/2014/main" val="4009770812"/>
                    </a:ext>
                  </a:extLst>
                </a:gridCol>
                <a:gridCol w="1569191">
                  <a:extLst>
                    <a:ext uri="{9D8B030D-6E8A-4147-A177-3AD203B41FA5}">
                      <a16:colId xmlns:a16="http://schemas.microsoft.com/office/drawing/2014/main" val="3570858680"/>
                    </a:ext>
                  </a:extLst>
                </a:gridCol>
              </a:tblGrid>
              <a:tr h="997487">
                <a:tc>
                  <a:txBody>
                    <a:bodyPr/>
                    <a:lstStyle/>
                    <a:p>
                      <a:pPr algn="ctr"/>
                      <a:endParaRPr lang="es-CL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Viabilidad Comercial y Creatividad</a:t>
                      </a:r>
                      <a:endParaRPr lang="es-CL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Transparencia de Contenido</a:t>
                      </a:r>
                      <a:endParaRPr lang="es-CL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Integración profunda en Aplicaciones</a:t>
                      </a:r>
                      <a:endParaRPr lang="es-CL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Escalabilidad y Eficiencia</a:t>
                      </a:r>
                      <a:endParaRPr lang="es-CL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Ética y Responsabilidad</a:t>
                      </a:r>
                      <a:endParaRPr lang="es-CL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935283"/>
                  </a:ext>
                </a:extLst>
              </a:tr>
              <a:tr h="997487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Oportunidad</a:t>
                      </a:r>
                      <a:endParaRPr lang="es-CL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Desarrollar modelos avanzados de IA generativa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Garantizar que el contenido generado por IA sea transparente y auténtico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Facilitar la adopción de IA generativa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Desarrollar modelos escalables </a:t>
                      </a:r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que funcionen sin problemas en entornos de producción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Abordar estas preocupaciones y garantizar un uso responsable de la tecnología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812416"/>
                  </a:ext>
                </a:extLst>
              </a:tr>
              <a:tr h="997487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Problema</a:t>
                      </a:r>
                      <a:endParaRPr lang="es-CL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Limitaciones de tiempo, opciones creativas y eficiencia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Contenido generado por IA usa material de terceros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Adopción obstaculizada por la falta de integración en herramientas existentes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Escalabilidad es esencial para manejar grandes volúmenes de datos y solicitudes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Generación automática de contenido plantea cuestiones éticas y sociales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853858"/>
                  </a:ext>
                </a:extLst>
              </a:tr>
              <a:tr h="997487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Objetivo</a:t>
                      </a:r>
                      <a:endParaRPr lang="es-CL" sz="1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Integrar la IA generativa en las aplicaciones de Adobe Creative Cloud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Desarrollar modelos que generen contenido con credenciales de autenticidad 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Incorporar modelos generativos avanzados en Adobe Photoshop, </a:t>
                      </a:r>
                      <a:r>
                        <a:rPr lang="es-MX" sz="12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Premiere</a:t>
                      </a:r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Pro y After </a:t>
                      </a:r>
                      <a:r>
                        <a:rPr lang="es-MX" sz="12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Effects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Optimizar los modelos para un rendimiento eficiente y rápido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Establecer directrices éticas y salvaguardias para el uso de la IA generativa</a:t>
                      </a:r>
                      <a:endParaRPr lang="es-CL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232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6607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85275-7E24-10FB-787B-D5EF2E6E9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Roadmap</a:t>
            </a:r>
            <a:endParaRPr lang="es-CL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8CE99-0CD0-47C6-0709-FC9754738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6999514" cy="4351338"/>
          </a:xfrm>
        </p:spPr>
        <p:txBody>
          <a:bodyPr>
            <a:normAutofit fontScale="85000" lnSpcReduction="20000"/>
          </a:bodyPr>
          <a:lstStyle/>
          <a:p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 bien no existe un </a:t>
            </a:r>
            <a:r>
              <a:rPr lang="es-MX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roadmap</a:t>
            </a:r>
            <a:r>
              <a:rPr lang="es-MX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publicado, a la fecha encontramos algunas iniciativas y desarrollos importantes:</a:t>
            </a:r>
          </a:p>
          <a:p>
            <a:endParaRPr lang="es-MX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200000"/>
              </a:lnSpc>
            </a:pPr>
            <a:r>
              <a:rPr lang="es-MX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Adobe </a:t>
            </a:r>
            <a:r>
              <a:rPr lang="es-MX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Firefly</a:t>
            </a:r>
            <a:r>
              <a:rPr lang="es-MX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permite a los usuarios generar imágenes, extender el fondo y más con la nueva IA en Adobe Creative Cloud.</a:t>
            </a:r>
          </a:p>
          <a:p>
            <a:pPr lvl="1">
              <a:lnSpc>
                <a:spcPct val="200000"/>
              </a:lnSpc>
            </a:pPr>
            <a:endParaRPr lang="es-MX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200000"/>
              </a:lnSpc>
            </a:pPr>
            <a:r>
              <a:rPr lang="es-MX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Relleno generativo se introdujo en Adobe Photoshop permitiendo a los usuarios generar y editar contenido de forma rápida y sencilla.</a:t>
            </a:r>
          </a:p>
          <a:p>
            <a:pPr lvl="1">
              <a:lnSpc>
                <a:spcPct val="200000"/>
              </a:lnSpc>
            </a:pPr>
            <a:endParaRPr lang="es-MX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200000"/>
              </a:lnSpc>
            </a:pPr>
            <a:r>
              <a:rPr lang="es-MX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 Adobe </a:t>
            </a:r>
            <a:r>
              <a:rPr lang="es-MX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Premiere</a:t>
            </a:r>
            <a:r>
              <a:rPr lang="es-MX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 se incorporó </a:t>
            </a:r>
            <a:r>
              <a:rPr lang="es-MX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Enhance</a:t>
            </a:r>
            <a:r>
              <a:rPr lang="es-MX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MX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Speech</a:t>
            </a:r>
            <a:r>
              <a:rPr lang="es-MX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el cual permite una limpieza más rápida de los diálogos, la detección y eliminación de palabras de relleno en la Edición basada en texto y la mejora de la Asignación de tonos automática para obtener un color más uniforme.</a:t>
            </a:r>
          </a:p>
          <a:p>
            <a:pPr lvl="1">
              <a:lnSpc>
                <a:spcPct val="200000"/>
              </a:lnSpc>
            </a:pPr>
            <a:endParaRPr lang="es-MX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200000"/>
              </a:lnSpc>
            </a:pPr>
            <a:r>
              <a:rPr lang="es-MX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Adobe ha añadido funciones avanzadas basadas en inteligencia artificial en After </a:t>
            </a:r>
            <a:r>
              <a:rPr lang="es-MX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Effects</a:t>
            </a:r>
            <a:r>
              <a:rPr lang="es-MX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como Relleno según el contenido y Pincel tipo </a:t>
            </a:r>
            <a:r>
              <a:rPr lang="es-MX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rotoscopia</a:t>
            </a:r>
            <a:r>
              <a:rPr lang="es-MX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es-CL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F9ACC9-3535-8820-7AF0-0F11C112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097" y="2007326"/>
            <a:ext cx="1249680" cy="124968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751611-9720-0544-44DC-E671AE93B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097" y="3315018"/>
            <a:ext cx="1997166" cy="11234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B588EB7-1CBF-1536-ECF7-31669D382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097" y="4496436"/>
            <a:ext cx="1922416" cy="1068009"/>
          </a:xfrm>
          <a:prstGeom prst="rect">
            <a:avLst/>
          </a:prstGeom>
        </p:spPr>
      </p:pic>
      <p:pic>
        <p:nvPicPr>
          <p:cNvPr id="3074" name="Picture 2" descr="Relleno según contenido en After Effects (Content Aware Fill Tutorial) -  YouTube">
            <a:extLst>
              <a:ext uri="{FF2B5EF4-FFF2-40B4-BE49-F238E27FC236}">
                <a16:creationId xmlns:a16="http://schemas.microsoft.com/office/drawing/2014/main" id="{439ADBA8-F80B-D41E-237A-824A3B9D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97" y="5695429"/>
            <a:ext cx="1361440" cy="10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81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85275-7E24-10FB-787B-D5EF2E6E9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Dificultades</a:t>
            </a:r>
            <a:endParaRPr lang="es-CL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8CE99-0CD0-47C6-0709-FC9754738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222" y="1737541"/>
            <a:ext cx="8047978" cy="4638092"/>
          </a:xfrm>
        </p:spPr>
        <p:txBody>
          <a:bodyPr>
            <a:normAutofit/>
          </a:bodyPr>
          <a:lstStyle/>
          <a:p>
            <a:pPr marL="0" lvl="0" indent="0">
              <a:lnSpc>
                <a:spcPct val="160000"/>
              </a:lnSpc>
              <a:buNone/>
              <a:tabLst>
                <a:tab pos="457200" algn="l"/>
              </a:tabLst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Complejidad Técnica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6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NVIDIA enfrentará desafíos técnicos al desarrollar tecnologías avanzadas de inteligencia artificial generativa. La creación de modelos sofisticados requiere comprender algoritmos, arquitecturas y técnicas de aprendizaje automático.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ct val="160000"/>
              </a:lnSpc>
              <a:buNone/>
              <a:tabLst>
                <a:tab pos="457200" algn="l"/>
              </a:tabLst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Escalabilidad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6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Asegurar que los modelos sean escalables para manejar grandes volúmenes de datos y solicitudes. La escalabilidad es crucial para aplicaciones en tiempo real y a gran escala.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ct val="160000"/>
              </a:lnSpc>
              <a:buNone/>
              <a:tabLst>
                <a:tab pos="457200" algn="l"/>
              </a:tabLst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Ética y Responsabilidad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6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generación automática de contenido plantea cuestiones éticas y sociales. NVIDIA debe abordar estas preocupaciones y garantizar un uso responsable de la tecnología.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endParaRPr lang="es-CL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58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D780D-AA09-C11E-21B2-6690C378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Comercialización y Alineación con la Estrategia</a:t>
            </a:r>
            <a:endParaRPr lang="es-CL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93A1E-F054-8D50-4C82-F37A9382D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934682"/>
            <a:ext cx="1065911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50000"/>
              </a:lnSpc>
              <a:buNone/>
              <a:tabLst>
                <a:tab pos="457200" algn="l"/>
              </a:tabLst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Mercado Objetivo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NVIDIA debe identificar los segmentos de mercado adecuados para su tecnología generativa. Esto podría incluir industrias creativas, publicidad, entretenimiento y más.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ct val="150000"/>
              </a:lnSpc>
              <a:buNone/>
              <a:tabLst>
                <a:tab pos="457200" algn="l"/>
              </a:tabLst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Integración en Productos Existentes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 tecnología debe integrarse en las aplicaciones existentes, como Adobe Creative Cloud. La estrategia de comercialización debe enfocarse en mostrar cómo mejora la creatividad y la eficiencia.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>
              <a:lnSpc>
                <a:spcPct val="150000"/>
              </a:lnSpc>
              <a:buNone/>
              <a:tabLst>
                <a:tab pos="457200" algn="l"/>
              </a:tabLst>
            </a:pPr>
            <a:r>
              <a:rPr lang="es-CL" sz="1400" b="1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Alianzas Estratégicas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lnSpc>
                <a:spcPct val="150000"/>
              </a:lnSpc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CL" sz="1400" kern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Colaborar con socios clave, como Adobe, para impulsar la adopción y la comercialización conjunta. Establecer alianzas sólidas puede ampliar el alcance y la influencia.</a:t>
            </a:r>
            <a:endParaRPr lang="es-CL" sz="1400" kern="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s-CL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824627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2B3A21"/>
      </a:dk2>
      <a:lt2>
        <a:srgbClr val="E8E2E3"/>
      </a:lt2>
      <a:accent1>
        <a:srgbClr val="2FB4A1"/>
      </a:accent1>
      <a:accent2>
        <a:srgbClr val="23B665"/>
      </a:accent2>
      <a:accent3>
        <a:srgbClr val="30B734"/>
      </a:accent3>
      <a:accent4>
        <a:srgbClr val="5CB623"/>
      </a:accent4>
      <a:accent5>
        <a:srgbClr val="93AC2D"/>
      </a:accent5>
      <a:accent6>
        <a:srgbClr val="BE9C25"/>
      </a:accent6>
      <a:hlink>
        <a:srgbClr val="698A2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858</Words>
  <Application>Microsoft Macintosh PowerPoint</Application>
  <PresentationFormat>Panorámica</PresentationFormat>
  <Paragraphs>108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Aptos</vt:lpstr>
      <vt:lpstr>Arial</vt:lpstr>
      <vt:lpstr>Calibri</vt:lpstr>
      <vt:lpstr>Courier New</vt:lpstr>
      <vt:lpstr>Gill Sans Nova</vt:lpstr>
      <vt:lpstr>Lato</vt:lpstr>
      <vt:lpstr>Times New Roman</vt:lpstr>
      <vt:lpstr>ConfettiVTI</vt:lpstr>
      <vt:lpstr>Presentación de PowerPoint</vt:lpstr>
      <vt:lpstr>Descripción de la empresa</vt:lpstr>
      <vt:lpstr>Iniciativa R&amp;D seleccionada</vt:lpstr>
      <vt:lpstr>Industria y y contexto histórico que llevo a la iniciativa seleccionada</vt:lpstr>
      <vt:lpstr>Contexto Histórico</vt:lpstr>
      <vt:lpstr>Objetivos de la iniciativa de I+D</vt:lpstr>
      <vt:lpstr>Roadmap</vt:lpstr>
      <vt:lpstr>Dificultades</vt:lpstr>
      <vt:lpstr>Comercialización y Alineación con la Estrategia</vt:lpstr>
      <vt:lpstr>Estrategias de protección de propiedad intelectual utilizadas</vt:lpstr>
      <vt:lpstr>Inversión realizada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hernan ossa</dc:creator>
  <cp:lastModifiedBy>nicole casanova</cp:lastModifiedBy>
  <cp:revision>4</cp:revision>
  <dcterms:created xsi:type="dcterms:W3CDTF">2024-04-15T03:42:46Z</dcterms:created>
  <dcterms:modified xsi:type="dcterms:W3CDTF">2024-04-15T21:59:54Z</dcterms:modified>
</cp:coreProperties>
</file>